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2"/>
  </p:notesMasterIdLst>
  <p:sldIdLst>
    <p:sldId id="261" r:id="rId3"/>
    <p:sldId id="262" r:id="rId4"/>
    <p:sldId id="266" r:id="rId5"/>
    <p:sldId id="263" r:id="rId6"/>
    <p:sldId id="267" r:id="rId7"/>
    <p:sldId id="264" r:id="rId8"/>
    <p:sldId id="268" r:id="rId9"/>
    <p:sldId id="265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3555E-A4D0-4FF3-8DF4-16BA1B8A83A9}" type="datetimeFigureOut">
              <a:rPr kumimoji="1" lang="ja-JP" altLang="en-US" smtClean="0"/>
              <a:t>2020/11/19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6BC7CD-7DAC-456A-8B89-41FE6AF62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860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B8B6C-908E-46BB-B1CC-8113410A4AE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2763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土のうを運ぶ→回収してくれるから外に→やっぱり回収こない→もう一度中に入れて欲しい→また中に戻す。</a:t>
            </a:r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B8B6C-908E-46BB-B1CC-8113410A4AE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2227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うんちでたー！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B8B6C-908E-46BB-B1CC-8113410A4AE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7715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189D0-93BA-4DAC-95B6-0C62FB57C61D}" type="datetimeFigureOut">
              <a:rPr kumimoji="1" lang="ja-JP" altLang="en-US" smtClean="0"/>
              <a:t>2020/11/19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E6295-9826-4A0D-B6CB-7E6301B08C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5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189D0-93BA-4DAC-95B6-0C62FB57C61D}" type="datetimeFigureOut">
              <a:rPr kumimoji="1" lang="ja-JP" altLang="en-US" smtClean="0"/>
              <a:t>2020/11/19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E6295-9826-4A0D-B6CB-7E6301B08C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46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189D0-93BA-4DAC-95B6-0C62FB57C61D}" type="datetimeFigureOut">
              <a:rPr kumimoji="1" lang="ja-JP" altLang="en-US" smtClean="0"/>
              <a:t>2020/11/19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E6295-9826-4A0D-B6CB-7E6301B08C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977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6145" y="4223869"/>
            <a:ext cx="8208912" cy="67326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6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3" name="サブタイトル 2"/>
          <p:cNvSpPr txBox="1">
            <a:spLocks/>
          </p:cNvSpPr>
          <p:nvPr/>
        </p:nvSpPr>
        <p:spPr>
          <a:xfrm>
            <a:off x="467544" y="5473202"/>
            <a:ext cx="8208912" cy="8361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ja-JP" altLang="en-US" sz="2000" dirty="0">
                <a:solidFill>
                  <a:srgbClr val="000000"/>
                </a:solidFill>
                <a:latin typeface="+mn-lt"/>
              </a:rPr>
              <a:t>宮﨑</a:t>
            </a:r>
            <a:r>
              <a:rPr lang="ja-JP" altLang="en-US" sz="2000" baseline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ja-JP" altLang="en-US" sz="2000" dirty="0">
                <a:solidFill>
                  <a:srgbClr val="000000"/>
                </a:solidFill>
                <a:latin typeface="+mn-lt"/>
              </a:rPr>
              <a:t>賢哉</a:t>
            </a:r>
            <a:r>
              <a:rPr lang="ja-JP" altLang="en-US" sz="2000" baseline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ja-JP" altLang="en-US" sz="2000" baseline="0" dirty="0" err="1">
                <a:solidFill>
                  <a:srgbClr val="000000"/>
                </a:solidFill>
                <a:latin typeface="+mn-lt"/>
              </a:rPr>
              <a:t>ー</a:t>
            </a:r>
            <a:r>
              <a:rPr lang="ja-JP" altLang="en-US" sz="2000" baseline="0" dirty="0">
                <a:solidFill>
                  <a:srgbClr val="000000"/>
                </a:solidFill>
                <a:latin typeface="+mn-lt"/>
              </a:rPr>
              <a:t> 災害救援ボランティア推進委員会　主任</a:t>
            </a:r>
            <a:endParaRPr lang="en-US" altLang="ja-JP" sz="2000" baseline="0" dirty="0">
              <a:solidFill>
                <a:srgbClr val="000000"/>
              </a:solidFill>
              <a:latin typeface="+mn-lt"/>
            </a:endParaRPr>
          </a:p>
          <a:p>
            <a:pPr marL="0" indent="0" algn="l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ja-JP" altLang="en-US" sz="2000" dirty="0">
                <a:solidFill>
                  <a:srgbClr val="000000"/>
                </a:solidFill>
                <a:latin typeface="+mn-lt"/>
              </a:rPr>
              <a:t>　　　　　　（社会福祉士／ボランティアコーディネーター）</a:t>
            </a:r>
            <a:endParaRPr lang="en-US" altLang="ja-JP" sz="20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316416" y="663988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1608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己紹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316416" y="663988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28000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2" name="正方形/長方形 1"/>
          <p:cNvSpPr/>
          <p:nvPr/>
        </p:nvSpPr>
        <p:spPr>
          <a:xfrm>
            <a:off x="467544" y="1239246"/>
            <a:ext cx="3312368" cy="4896544"/>
          </a:xfrm>
          <a:prstGeom prst="rect">
            <a:avLst/>
          </a:prstGeom>
          <a:ln>
            <a:solidFill>
              <a:srgbClr val="FF881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67544" y="1239246"/>
            <a:ext cx="3312368" cy="639688"/>
          </a:xfrm>
          <a:prstGeom prst="rect">
            <a:avLst/>
          </a:prstGeom>
          <a:solidFill>
            <a:srgbClr val="EA75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</a:rPr>
              <a:t>自己紹介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067944" y="1239246"/>
            <a:ext cx="4608512" cy="4896544"/>
          </a:xfrm>
          <a:prstGeom prst="rect">
            <a:avLst/>
          </a:prstGeom>
          <a:ln>
            <a:solidFill>
              <a:srgbClr val="FF881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067944" y="1239246"/>
            <a:ext cx="4608512" cy="639688"/>
          </a:xfrm>
          <a:prstGeom prst="rect">
            <a:avLst/>
          </a:prstGeom>
          <a:solidFill>
            <a:srgbClr val="EA75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</a:rPr>
              <a:t>本日の講義内容</a:t>
            </a:r>
          </a:p>
        </p:txBody>
      </p:sp>
    </p:spTree>
    <p:extLst>
      <p:ext uri="{BB962C8B-B14F-4D97-AF65-F5344CB8AC3E}">
        <p14:creationId xmlns:p14="http://schemas.microsoft.com/office/powerpoint/2010/main" val="2888800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スライド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316416" y="663988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28000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0" name="テキスト プレースホルダ 2"/>
          <p:cNvSpPr>
            <a:spLocks noGrp="1"/>
          </p:cNvSpPr>
          <p:nvPr>
            <p:ph idx="1"/>
          </p:nvPr>
        </p:nvSpPr>
        <p:spPr>
          <a:xfrm>
            <a:off x="167248" y="1052736"/>
            <a:ext cx="8797240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5266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316416" y="663988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631025" y="4293096"/>
            <a:ext cx="788195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60028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リード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/>
        </p:nvSpPr>
        <p:spPr>
          <a:xfrm>
            <a:off x="257359" y="1216400"/>
            <a:ext cx="8677276" cy="106047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448876" y="1033088"/>
            <a:ext cx="3845357" cy="379688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l"/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27" name="コンテンツ プレースホルダ 2"/>
          <p:cNvSpPr>
            <a:spLocks noGrp="1"/>
          </p:cNvSpPr>
          <p:nvPr>
            <p:ph idx="1"/>
          </p:nvPr>
        </p:nvSpPr>
        <p:spPr>
          <a:xfrm>
            <a:off x="270233" y="1412776"/>
            <a:ext cx="8676000" cy="86409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000" b="1">
                <a:solidFill>
                  <a:srgbClr val="000000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>
                <a:solidFill>
                  <a:srgbClr val="000000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800">
                <a:solidFill>
                  <a:srgbClr val="00000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30" name="コンテンツ プレースホルダ 2"/>
          <p:cNvSpPr>
            <a:spLocks noGrp="1"/>
          </p:cNvSpPr>
          <p:nvPr>
            <p:ph idx="11"/>
          </p:nvPr>
        </p:nvSpPr>
        <p:spPr>
          <a:xfrm>
            <a:off x="458689" y="1033088"/>
            <a:ext cx="3835544" cy="379688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000" b="1">
                <a:solidFill>
                  <a:srgbClr val="000000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>
                <a:solidFill>
                  <a:srgbClr val="000000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800">
                <a:solidFill>
                  <a:srgbClr val="00000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5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316416" y="663988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6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57359" y="6650506"/>
            <a:ext cx="8676000" cy="180000"/>
          </a:xfrm>
          <a:prstGeom prst="rect">
            <a:avLst/>
          </a:prstGeom>
        </p:spPr>
        <p:txBody>
          <a:bodyPr/>
          <a:lstStyle>
            <a:lvl1pPr algn="ctr">
              <a:defRPr sz="9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endParaRPr kumimoji="1" lang="ja-JP" altLang="en-US"/>
          </a:p>
        </p:txBody>
      </p:sp>
      <p:sp>
        <p:nvSpPr>
          <p:cNvPr id="17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28000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3345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57359" y="6650506"/>
            <a:ext cx="8676000" cy="180000"/>
          </a:xfrm>
          <a:prstGeom prst="rect">
            <a:avLst/>
          </a:prstGeom>
        </p:spPr>
        <p:txBody>
          <a:bodyPr/>
          <a:lstStyle>
            <a:lvl1pPr algn="ctr">
              <a:defRPr sz="9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316416" y="663988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66770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75360" y="269902"/>
            <a:ext cx="7945120" cy="615715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lang="ja-JP" altLang="en-US" sz="4000" dirty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19" y="1028601"/>
            <a:ext cx="8668961" cy="5352727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17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316416" y="663988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57359" y="6650506"/>
            <a:ext cx="8676000" cy="180000"/>
          </a:xfrm>
          <a:prstGeom prst="rect">
            <a:avLst/>
          </a:prstGeom>
        </p:spPr>
        <p:txBody>
          <a:bodyPr/>
          <a:lstStyle>
            <a:lvl1pPr algn="ctr">
              <a:defRPr sz="9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6027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リード無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© 2015 Kenya Miyazaki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89A057-1074-4DF1-BA24-740B7C6C45FD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654635" y="136396"/>
            <a:ext cx="8280000" cy="36000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grpSp>
        <p:nvGrpSpPr>
          <p:cNvPr id="6" name="グループ化 5"/>
          <p:cNvGrpSpPr/>
          <p:nvPr userDrawn="1"/>
        </p:nvGrpSpPr>
        <p:grpSpPr>
          <a:xfrm>
            <a:off x="266885" y="152732"/>
            <a:ext cx="371033" cy="371520"/>
            <a:chOff x="609930" y="620688"/>
            <a:chExt cx="371033" cy="371520"/>
          </a:xfrm>
        </p:grpSpPr>
        <p:sp>
          <p:nvSpPr>
            <p:cNvPr id="7" name="正方形/長方形 6"/>
            <p:cNvSpPr/>
            <p:nvPr userDrawn="1"/>
          </p:nvSpPr>
          <p:spPr>
            <a:xfrm>
              <a:off x="609930" y="620688"/>
              <a:ext cx="180000" cy="180000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 userDrawn="1"/>
          </p:nvSpPr>
          <p:spPr>
            <a:xfrm>
              <a:off x="800963" y="620688"/>
              <a:ext cx="180000" cy="1800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 userDrawn="1"/>
          </p:nvSpPr>
          <p:spPr>
            <a:xfrm>
              <a:off x="800963" y="812208"/>
              <a:ext cx="180000" cy="180000"/>
            </a:xfrm>
            <a:prstGeom prst="rect">
              <a:avLst/>
            </a:prstGeom>
            <a:solidFill>
              <a:srgbClr val="FF9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 userDrawn="1"/>
          </p:nvSpPr>
          <p:spPr>
            <a:xfrm>
              <a:off x="609930" y="812208"/>
              <a:ext cx="180000" cy="180000"/>
            </a:xfrm>
            <a:prstGeom prst="rect">
              <a:avLst/>
            </a:prstGeom>
            <a:solidFill>
              <a:srgbClr val="33C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正方形/長方形 10"/>
          <p:cNvSpPr/>
          <p:nvPr userDrawn="1"/>
        </p:nvSpPr>
        <p:spPr>
          <a:xfrm>
            <a:off x="655222" y="504248"/>
            <a:ext cx="8280000" cy="18000"/>
          </a:xfrm>
          <a:prstGeom prst="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7075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189D0-93BA-4DAC-95B6-0C62FB57C61D}" type="datetimeFigureOut">
              <a:rPr kumimoji="1" lang="ja-JP" altLang="en-US" smtClean="0"/>
              <a:t>2020/11/19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E6295-9826-4A0D-B6CB-7E6301B08C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1272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322201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43800-1821-46F7-9274-00F5A4F019EA}" type="datetimeFigureOut">
              <a:rPr kumimoji="1" lang="ja-JP" altLang="en-US" smtClean="0"/>
              <a:pPr/>
              <a:t>2020/11/19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C10B-45F4-43C0-BD54-05EDF78D605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85006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189D0-93BA-4DAC-95B6-0C62FB57C61D}" type="datetimeFigureOut">
              <a:rPr kumimoji="1" lang="ja-JP" altLang="en-US" smtClean="0"/>
              <a:t>2020/11/19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E6295-9826-4A0D-B6CB-7E6301B08C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264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189D0-93BA-4DAC-95B6-0C62FB57C61D}" type="datetimeFigureOut">
              <a:rPr kumimoji="1" lang="ja-JP" altLang="en-US" smtClean="0"/>
              <a:t>2020/11/19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E6295-9826-4A0D-B6CB-7E6301B08C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59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189D0-93BA-4DAC-95B6-0C62FB57C61D}" type="datetimeFigureOut">
              <a:rPr kumimoji="1" lang="ja-JP" altLang="en-US" smtClean="0"/>
              <a:t>2020/11/19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E6295-9826-4A0D-B6CB-7E6301B08C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4936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189D0-93BA-4DAC-95B6-0C62FB57C61D}" type="datetimeFigureOut">
              <a:rPr kumimoji="1" lang="ja-JP" altLang="en-US" smtClean="0"/>
              <a:t>2020/11/19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E6295-9826-4A0D-B6CB-7E6301B08C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732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189D0-93BA-4DAC-95B6-0C62FB57C61D}" type="datetimeFigureOut">
              <a:rPr kumimoji="1" lang="ja-JP" altLang="en-US" smtClean="0"/>
              <a:t>2020/11/19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E6295-9826-4A0D-B6CB-7E6301B08C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826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189D0-93BA-4DAC-95B6-0C62FB57C61D}" type="datetimeFigureOut">
              <a:rPr kumimoji="1" lang="ja-JP" altLang="en-US" smtClean="0"/>
              <a:t>2020/11/19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E6295-9826-4A0D-B6CB-7E6301B08C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621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189D0-93BA-4DAC-95B6-0C62FB57C61D}" type="datetimeFigureOut">
              <a:rPr kumimoji="1" lang="ja-JP" altLang="en-US" smtClean="0"/>
              <a:t>2020/11/19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E6295-9826-4A0D-B6CB-7E6301B08C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159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189D0-93BA-4DAC-95B6-0C62FB57C61D}" type="datetimeFigureOut">
              <a:rPr kumimoji="1" lang="ja-JP" altLang="en-US" smtClean="0"/>
              <a:t>2020/11/19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E6295-9826-4A0D-B6CB-7E6301B08C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4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316416" y="663988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3756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b="1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kumimoji="1"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13BB3-CD74-47CD-B3AC-D7D7D78EB0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災害時の判断と</a:t>
            </a:r>
            <a:br>
              <a:rPr kumimoji="1" lang="en-US" altLang="ja-JP" dirty="0"/>
            </a:br>
            <a:r>
              <a:rPr kumimoji="1" lang="ja-JP" altLang="en-US" dirty="0"/>
              <a:t>コミュニケーション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D9344EFD-3D96-4C80-A334-D29ABD7A8E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714874"/>
            <a:ext cx="6858000" cy="1614489"/>
          </a:xfrm>
        </p:spPr>
        <p:txBody>
          <a:bodyPr/>
          <a:lstStyle/>
          <a:p>
            <a:r>
              <a:rPr lang="ja-JP" altLang="en-US" dirty="0"/>
              <a:t>指導者用参考資料</a:t>
            </a:r>
            <a:endParaRPr lang="en-US" altLang="ja-JP" dirty="0"/>
          </a:p>
          <a:p>
            <a:r>
              <a:rPr lang="ja-JP" altLang="en-US" dirty="0"/>
              <a:t>（必要に応じて修正してください）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922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白のボックスのイラスト stock photograph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50" y="4653136"/>
            <a:ext cx="2368285" cy="177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白のボックスのイラスト stock photograph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877" y="4635903"/>
            <a:ext cx="2368285" cy="177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白のボックスのイラスト stock photograph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6" y="4653136"/>
            <a:ext cx="2368285" cy="177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直線コネクタ 5"/>
          <p:cNvCxnSpPr/>
          <p:nvPr/>
        </p:nvCxnSpPr>
        <p:spPr bwMode="auto">
          <a:xfrm>
            <a:off x="3131840" y="2492896"/>
            <a:ext cx="0" cy="422667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線コネクタ 19"/>
          <p:cNvCxnSpPr/>
          <p:nvPr/>
        </p:nvCxnSpPr>
        <p:spPr bwMode="auto">
          <a:xfrm>
            <a:off x="6084168" y="2492896"/>
            <a:ext cx="0" cy="423898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円形吹き出し 22"/>
          <p:cNvSpPr/>
          <p:nvPr/>
        </p:nvSpPr>
        <p:spPr bwMode="auto">
          <a:xfrm>
            <a:off x="139519" y="2393647"/>
            <a:ext cx="2878426" cy="1080120"/>
          </a:xfrm>
          <a:prstGeom prst="wedgeEllipseCallout">
            <a:avLst>
              <a:gd name="adj1" fmla="val 10363"/>
              <a:gd name="adj2" fmla="val 63412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誰が見ても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明らかな内容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角丸四角形 23"/>
          <p:cNvSpPr/>
          <p:nvPr/>
        </p:nvSpPr>
        <p:spPr bwMode="auto">
          <a:xfrm>
            <a:off x="323528" y="6021288"/>
            <a:ext cx="2472307" cy="50405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事実 の箱</a:t>
            </a:r>
          </a:p>
        </p:txBody>
      </p:sp>
      <p:sp>
        <p:nvSpPr>
          <p:cNvPr id="27" name="角丸四角形 26"/>
          <p:cNvSpPr/>
          <p:nvPr/>
        </p:nvSpPr>
        <p:spPr bwMode="auto">
          <a:xfrm>
            <a:off x="3347864" y="6021288"/>
            <a:ext cx="2472307" cy="50405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伝聞 の箱</a:t>
            </a:r>
          </a:p>
        </p:txBody>
      </p:sp>
      <p:sp>
        <p:nvSpPr>
          <p:cNvPr id="28" name="角丸四角形 27"/>
          <p:cNvSpPr/>
          <p:nvPr/>
        </p:nvSpPr>
        <p:spPr bwMode="auto">
          <a:xfrm>
            <a:off x="6348165" y="6021288"/>
            <a:ext cx="2472307" cy="50405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意見 の箱</a:t>
            </a:r>
          </a:p>
        </p:txBody>
      </p:sp>
      <p:sp>
        <p:nvSpPr>
          <p:cNvPr id="29" name="円形吹き出し 28"/>
          <p:cNvSpPr/>
          <p:nvPr/>
        </p:nvSpPr>
        <p:spPr bwMode="auto">
          <a:xfrm>
            <a:off x="3245736" y="2437823"/>
            <a:ext cx="2766424" cy="1080120"/>
          </a:xfrm>
          <a:prstGeom prst="wedgeEllipseCallout">
            <a:avLst>
              <a:gd name="adj1" fmla="val 10363"/>
              <a:gd name="adj2" fmla="val 63412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見聞きしたが</a:t>
            </a:r>
            <a:endParaRPr kumimoji="0" lang="en-US" altLang="ja-JP" sz="23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未確認の内容</a:t>
            </a:r>
            <a:endParaRPr kumimoji="0" lang="en-US" altLang="ja-JP" sz="23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円形吹き出し 29"/>
          <p:cNvSpPr/>
          <p:nvPr/>
        </p:nvSpPr>
        <p:spPr bwMode="auto">
          <a:xfrm>
            <a:off x="6128213" y="2444695"/>
            <a:ext cx="2952138" cy="1080120"/>
          </a:xfrm>
          <a:prstGeom prst="wedgeEllipseCallout">
            <a:avLst>
              <a:gd name="adj1" fmla="val 10363"/>
              <a:gd name="adj2" fmla="val 63412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主観的、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感情的な内容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23528" y="3645024"/>
            <a:ext cx="2592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過去、現在の出来事、記録、現場で確認したこと　など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441393" y="3645024"/>
            <a:ext cx="25350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～と聞いた、言った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～らしい、だって！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～するそうだ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～みたい　など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300192" y="3596823"/>
            <a:ext cx="2502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～だと思う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～べき、だろう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～なはずだ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～かもしれない　など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コンテンツ プレースホルダー 1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災害現場にはさまざまな情報があふれています。間違った判断や、混乱を防ぐためには分かっている「事実」を確認することが重要です。</a:t>
            </a:r>
            <a:endParaRPr kumimoji="1" lang="ja-JP" altLang="en-US" dirty="0"/>
          </a:p>
        </p:txBody>
      </p:sp>
      <p:sp>
        <p:nvSpPr>
          <p:cNvPr id="21" name="コンテンツ プレースホルダー 20"/>
          <p:cNvSpPr>
            <a:spLocks noGrp="1"/>
          </p:cNvSpPr>
          <p:nvPr>
            <p:ph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情報を事実・伝聞</a:t>
            </a:r>
            <a:r>
              <a:rPr lang="ja-JP" altLang="en-US" dirty="0"/>
              <a:t>・</a:t>
            </a:r>
            <a:r>
              <a:rPr kumimoji="1" lang="ja-JP" altLang="en-US" dirty="0"/>
              <a:t>意見に分ける</a:t>
            </a:r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8E7A88-1927-48C7-9ED6-1DDED2B9A45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8" name="タイトル 1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災害情報</a:t>
            </a:r>
            <a:r>
              <a:rPr lang="ja-JP" altLang="en-US" dirty="0"/>
              <a:t>の整理、課題解決に役立つ「３つの箱」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5995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64E007A-CB0D-43BD-94E7-A37DDC215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0C8CC010-941B-4582-8E0F-0A4D78E66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要点</a:t>
            </a:r>
            <a:endParaRPr kumimoji="1" lang="ja-JP" altLang="en-US" dirty="0"/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6E0C7B74-EEED-43DF-9DDC-6E4FCEB05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情報は事実と伝聞と意見に分ける。</a:t>
            </a:r>
            <a:endParaRPr kumimoji="1" lang="en-US" altLang="ja-JP" dirty="0"/>
          </a:p>
          <a:p>
            <a:r>
              <a:rPr kumimoji="1" lang="ja-JP" altLang="en-US" dirty="0"/>
              <a:t>「誰かが言っていること」が本当のこと（＝事実）とは限らないから注意が必要。</a:t>
            </a:r>
            <a:endParaRPr kumimoji="1" lang="en-US" altLang="ja-JP" dirty="0"/>
          </a:p>
          <a:p>
            <a:r>
              <a:rPr lang="ja-JP" altLang="en-US" dirty="0"/>
              <a:t>（防災教育や訓練で）正しい知識や技術を身につければ、少ない情報からでも正しい判断がしやすくなる（事実を見極めやすくなる）。</a:t>
            </a:r>
            <a:endParaRPr lang="en-US" altLang="ja-JP" dirty="0"/>
          </a:p>
          <a:p>
            <a:r>
              <a:rPr lang="ja-JP" altLang="en-US" dirty="0"/>
              <a:t>誤って危険な行動や間違った判断をしないためにも、正しい知識を学ぶ機会を大切にする。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52875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rrowheads="1"/>
          </p:cNvSpPr>
          <p:nvPr/>
        </p:nvSpPr>
        <p:spPr bwMode="auto">
          <a:xfrm>
            <a:off x="167248" y="3358191"/>
            <a:ext cx="8534400" cy="420584"/>
          </a:xfrm>
          <a:prstGeom prst="leftRightArrow">
            <a:avLst>
              <a:gd name="adj1" fmla="val 43961"/>
              <a:gd name="adj2" fmla="val 94858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 rot="-5400000">
            <a:off x="1848458" y="3513769"/>
            <a:ext cx="5184577" cy="406526"/>
          </a:xfrm>
          <a:prstGeom prst="leftRightArrow">
            <a:avLst>
              <a:gd name="adj1" fmla="val 50000"/>
              <a:gd name="adj2" fmla="val 12094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5257800" y="1132097"/>
            <a:ext cx="3429000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優先順位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早急に対応しなければならない情報。このエリアの情報を減らすことで余裕ができる。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257800" y="4114800"/>
            <a:ext cx="3352800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優先順位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緊急性の高い情報。後回しにしたくなるが、ほとんどの場合は時間経過に従って状況が悪くなるので、早めに対応する。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525966" y="1118027"/>
            <a:ext cx="33528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優先順位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３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時間をかけても的確な対応が必要な情報。放置すると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になる可能性が高いため常に意識する。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609600" y="4114800"/>
            <a:ext cx="3352800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優先順位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４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早急な対応を必要とせず、後回しにできる情報。但し、状況により１～３に必要な場合もあるため常に進捗は把握し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”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見逃し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”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をしない。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7808913" y="452439"/>
            <a:ext cx="1152525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kumimoji="1" lang="ja-JP" altLang="en-US" dirty="0"/>
              <a:t>災害情報処理、対応行動のマトリクス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179AB92-01DE-4CE4-B2BC-C16C77F76CFB}"/>
              </a:ext>
            </a:extLst>
          </p:cNvPr>
          <p:cNvSpPr txBox="1"/>
          <p:nvPr/>
        </p:nvSpPr>
        <p:spPr>
          <a:xfrm>
            <a:off x="6972300" y="3103159"/>
            <a:ext cx="1486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緊急度　高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DF422C9-03EE-4E4D-B04D-1CAAC3915BF7}"/>
              </a:ext>
            </a:extLst>
          </p:cNvPr>
          <p:cNvSpPr txBox="1"/>
          <p:nvPr/>
        </p:nvSpPr>
        <p:spPr>
          <a:xfrm>
            <a:off x="547836" y="3131304"/>
            <a:ext cx="1486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緊急度　低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F6C4CBD-C16A-44B4-8671-6A04BB8593EE}"/>
              </a:ext>
            </a:extLst>
          </p:cNvPr>
          <p:cNvSpPr txBox="1"/>
          <p:nvPr/>
        </p:nvSpPr>
        <p:spPr>
          <a:xfrm>
            <a:off x="3733774" y="6381328"/>
            <a:ext cx="1486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重要度　低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3223418-FB74-4EB1-B6F0-9FA6785AA8D8}"/>
              </a:ext>
            </a:extLst>
          </p:cNvPr>
          <p:cNvSpPr txBox="1"/>
          <p:nvPr/>
        </p:nvSpPr>
        <p:spPr>
          <a:xfrm>
            <a:off x="3900861" y="730779"/>
            <a:ext cx="1486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重要度　高</a:t>
            </a:r>
          </a:p>
        </p:txBody>
      </p:sp>
    </p:spTree>
    <p:extLst>
      <p:ext uri="{BB962C8B-B14F-4D97-AF65-F5344CB8AC3E}">
        <p14:creationId xmlns:p14="http://schemas.microsoft.com/office/powerpoint/2010/main" val="3072911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64E007A-CB0D-43BD-94E7-A37DDC215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0C8CC010-941B-4582-8E0F-0A4D78E66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要点</a:t>
            </a:r>
            <a:endParaRPr kumimoji="1" lang="ja-JP" altLang="en-US" dirty="0"/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6E0C7B74-EEED-43DF-9DDC-6E4FCEB05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/>
              <a:t>災害時には、時間をかけてじっくりと判断することが難しい（地震の後の津波など）。</a:t>
            </a:r>
            <a:endParaRPr lang="en-US" altLang="ja-JP" dirty="0"/>
          </a:p>
          <a:p>
            <a:r>
              <a:rPr lang="ja-JP" altLang="en-US" dirty="0"/>
              <a:t>いろいろな情報が、短い時間にたくさん入ってくることがある。</a:t>
            </a:r>
            <a:endParaRPr lang="en-US" altLang="ja-JP" dirty="0"/>
          </a:p>
          <a:p>
            <a:r>
              <a:rPr lang="ja-JP" altLang="en-US" dirty="0"/>
              <a:t>慌てたり、パニックにならないよう、落ち着いて優先順位の高い情報、判断から対応していく。</a:t>
            </a:r>
            <a:endParaRPr lang="en-US" altLang="ja-JP" dirty="0"/>
          </a:p>
          <a:p>
            <a:r>
              <a:rPr lang="ja-JP" altLang="en-US" dirty="0"/>
              <a:t>４つのマス（マトリクス）に整理しておくと、判断がしやすい。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29746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207512" y="1340768"/>
            <a:ext cx="8712968" cy="44644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1" lang="en-US" altLang="ja-JP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① 疑わしい時は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行動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せよ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② 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最悪事態を想定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して行動せよ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③ 空振りは許されるが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　　　　　　　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見逃しは許されない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-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プロアクティブの原則（米国危機管理の行動原則）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-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5" name="タイトル 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kumimoji="1" lang="ja-JP" altLang="en-US" dirty="0"/>
              <a:t>危機管理、災害対応現場に求められる原則</a:t>
            </a:r>
          </a:p>
        </p:txBody>
      </p:sp>
    </p:spTree>
    <p:extLst>
      <p:ext uri="{BB962C8B-B14F-4D97-AF65-F5344CB8AC3E}">
        <p14:creationId xmlns:p14="http://schemas.microsoft.com/office/powerpoint/2010/main" val="342334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64E007A-CB0D-43BD-94E7-A37DDC215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0C8CC010-941B-4582-8E0F-0A4D78E66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要点</a:t>
            </a:r>
            <a:endParaRPr kumimoji="1" lang="ja-JP" altLang="en-US" dirty="0"/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6E0C7B74-EEED-43DF-9DDC-6E4FCEB05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ja-JP" altLang="en-US" dirty="0"/>
              <a:t>災害時の判断では、何が「正しい」</a:t>
            </a:r>
            <a:r>
              <a:rPr lang="ja-JP" altLang="en-US" dirty="0" err="1"/>
              <a:t>か</a:t>
            </a:r>
            <a:r>
              <a:rPr lang="ja-JP" altLang="en-US" dirty="0"/>
              <a:t>分からないときも多い。</a:t>
            </a:r>
            <a:endParaRPr lang="en-US" altLang="ja-JP" dirty="0"/>
          </a:p>
          <a:p>
            <a:r>
              <a:rPr lang="ja-JP" altLang="en-US" dirty="0"/>
              <a:t>分からない答えを探していると、なかなか決められず、時間だけがすぎてしまう。</a:t>
            </a:r>
            <a:endParaRPr lang="en-US" altLang="ja-JP" dirty="0"/>
          </a:p>
          <a:p>
            <a:r>
              <a:rPr lang="ja-JP" altLang="en-US" dirty="0"/>
              <a:t>まずはその時「一番、起きてはいけないこと＝最悪の事態」をイメージする。</a:t>
            </a:r>
            <a:endParaRPr lang="en-US" altLang="ja-JP" dirty="0"/>
          </a:p>
          <a:p>
            <a:r>
              <a:rPr lang="ja-JP" altLang="en-US" dirty="0"/>
              <a:t>最悪の事態を回避するために、いま何をしなければいけないかを考え、すぐに行動する。</a:t>
            </a:r>
            <a:endParaRPr lang="en-US" altLang="ja-JP" dirty="0"/>
          </a:p>
          <a:p>
            <a:r>
              <a:rPr lang="ja-JP" altLang="en-US" dirty="0"/>
              <a:t>悩んだらすぐに対応し、見逃さないようにする。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12887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右矢印 8"/>
          <p:cNvSpPr/>
          <p:nvPr/>
        </p:nvSpPr>
        <p:spPr bwMode="auto">
          <a:xfrm>
            <a:off x="4823535" y="1414496"/>
            <a:ext cx="2160240" cy="504056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右矢印 11"/>
          <p:cNvSpPr/>
          <p:nvPr/>
        </p:nvSpPr>
        <p:spPr bwMode="auto">
          <a:xfrm>
            <a:off x="5183575" y="3140968"/>
            <a:ext cx="1800200" cy="504056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" name="右矢印 12"/>
          <p:cNvSpPr/>
          <p:nvPr/>
        </p:nvSpPr>
        <p:spPr bwMode="auto">
          <a:xfrm rot="10800000">
            <a:off x="4823535" y="3645024"/>
            <a:ext cx="1872208" cy="504056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左右矢印 14"/>
          <p:cNvSpPr/>
          <p:nvPr/>
        </p:nvSpPr>
        <p:spPr bwMode="auto">
          <a:xfrm>
            <a:off x="4751526" y="5180267"/>
            <a:ext cx="2304256" cy="648072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タイトル 1"/>
          <p:cNvSpPr>
            <a:spLocks/>
          </p:cNvSpPr>
          <p:nvPr/>
        </p:nvSpPr>
        <p:spPr bwMode="auto">
          <a:xfrm>
            <a:off x="271233" y="746486"/>
            <a:ext cx="2520007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一方的</a:t>
            </a:r>
          </a:p>
        </p:txBody>
      </p:sp>
      <p:sp>
        <p:nvSpPr>
          <p:cNvPr id="17" name="タイトル 1"/>
          <p:cNvSpPr>
            <a:spLocks/>
          </p:cNvSpPr>
          <p:nvPr/>
        </p:nvSpPr>
        <p:spPr bwMode="auto">
          <a:xfrm>
            <a:off x="271233" y="2636912"/>
            <a:ext cx="2520007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双方向的</a:t>
            </a:r>
          </a:p>
        </p:txBody>
      </p:sp>
      <p:sp>
        <p:nvSpPr>
          <p:cNvPr id="18" name="タイトル 1"/>
          <p:cNvSpPr>
            <a:spLocks/>
          </p:cNvSpPr>
          <p:nvPr/>
        </p:nvSpPr>
        <p:spPr bwMode="auto">
          <a:xfrm>
            <a:off x="271232" y="4784223"/>
            <a:ext cx="2520007" cy="1533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相互</a:t>
            </a:r>
            <a:endParaRPr kumimoji="1" lang="en-US" altLang="ja-JP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作用的</a:t>
            </a:r>
            <a:endParaRPr kumimoji="1" lang="en-US" altLang="ja-JP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4" name="タイトル 1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kumimoji="1" lang="ja-JP" altLang="en-US" dirty="0"/>
              <a:t>他者とのコミュニケーションの</a:t>
            </a:r>
            <a:r>
              <a:rPr lang="ja-JP" altLang="en-US" dirty="0"/>
              <a:t>方向性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239" y="1006831"/>
            <a:ext cx="1658119" cy="155220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261" y="865427"/>
            <a:ext cx="1705551" cy="1593185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454" y="2837317"/>
            <a:ext cx="1600245" cy="1600245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779" y="2783183"/>
            <a:ext cx="1759685" cy="1759685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797152"/>
            <a:ext cx="1602681" cy="1683420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988" y="4899299"/>
            <a:ext cx="1554037" cy="155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13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64E007A-CB0D-43BD-94E7-A37DDC215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0C8CC010-941B-4582-8E0F-0A4D78E66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要点</a:t>
            </a:r>
            <a:endParaRPr kumimoji="1" lang="ja-JP" altLang="en-US" dirty="0"/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6E0C7B74-EEED-43DF-9DDC-6E4FCEB05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/>
              <a:t>他者とのコミュニケーションでは「相互作用」を意識する。</a:t>
            </a:r>
            <a:endParaRPr lang="en-US" altLang="ja-JP" dirty="0"/>
          </a:p>
          <a:p>
            <a:r>
              <a:rPr lang="ja-JP" altLang="en-US" dirty="0"/>
              <a:t>一方的に話したり、お互いに自分のことばかり話していても、正しいコミュニケーションができないことがある。</a:t>
            </a:r>
            <a:endParaRPr lang="en-US" altLang="ja-JP" dirty="0"/>
          </a:p>
          <a:p>
            <a:r>
              <a:rPr lang="ja-JP" altLang="en-US" dirty="0"/>
              <a:t>こちらが話したら、相手の話もちゃんと聞こう。キャッチボールのように、言葉や話の内容をお互いに確認しながら対話しよう。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03984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PT基本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aigaibase">
  <a:themeElements>
    <a:clrScheme name="ユーザー定義 2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FFC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indows標準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igaibase" id="{DC2F623B-6FFF-447C-83D0-2E36A12882D4}" vid="{CBC9E450-4A19-4809-A0E5-54917622FE0D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730</Words>
  <Application>Microsoft Office PowerPoint</Application>
  <PresentationFormat>画面に合わせる (4:3)</PresentationFormat>
  <Paragraphs>83</Paragraphs>
  <Slides>9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メイリオ</vt:lpstr>
      <vt:lpstr>游ゴシック</vt:lpstr>
      <vt:lpstr>Arial</vt:lpstr>
      <vt:lpstr>Calibri</vt:lpstr>
      <vt:lpstr>Segoe UI</vt:lpstr>
      <vt:lpstr>Office テーマ</vt:lpstr>
      <vt:lpstr>saigaibase</vt:lpstr>
      <vt:lpstr>災害時の判断と コミュニケーション</vt:lpstr>
      <vt:lpstr>災害情報の整理、課題解決に役立つ「３つの箱」</vt:lpstr>
      <vt:lpstr>要点</vt:lpstr>
      <vt:lpstr>災害情報処理、対応行動のマトリクス</vt:lpstr>
      <vt:lpstr>要点</vt:lpstr>
      <vt:lpstr>危機管理、災害対応現場に求められる原則</vt:lpstr>
      <vt:lpstr>要点</vt:lpstr>
      <vt:lpstr>他者とのコミュニケーションの方向性</vt:lpstr>
      <vt:lpstr>要点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災害時の判断と コミュニケーション</dc:title>
  <dc:creator>宮﨑賢哉</dc:creator>
  <cp:lastModifiedBy>宮崎 賢哉</cp:lastModifiedBy>
  <cp:revision>3</cp:revision>
  <dcterms:created xsi:type="dcterms:W3CDTF">2017-08-15T13:35:04Z</dcterms:created>
  <dcterms:modified xsi:type="dcterms:W3CDTF">2020-11-19T13:23:30Z</dcterms:modified>
</cp:coreProperties>
</file>